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1009" r:id="rId3"/>
    <p:sldId id="1033" r:id="rId4"/>
    <p:sldId id="1010" r:id="rId5"/>
    <p:sldId id="1011" r:id="rId6"/>
    <p:sldId id="1034" r:id="rId7"/>
    <p:sldId id="1012" r:id="rId8"/>
    <p:sldId id="1013" r:id="rId9"/>
    <p:sldId id="1015" r:id="rId10"/>
    <p:sldId id="1016" r:id="rId11"/>
    <p:sldId id="1017" r:id="rId12"/>
    <p:sldId id="1018" r:id="rId13"/>
    <p:sldId id="1019" r:id="rId14"/>
    <p:sldId id="1036" r:id="rId15"/>
    <p:sldId id="1035" r:id="rId16"/>
    <p:sldId id="1020" r:id="rId17"/>
    <p:sldId id="1037" r:id="rId18"/>
    <p:sldId id="1038" r:id="rId19"/>
    <p:sldId id="1021" r:id="rId20"/>
    <p:sldId id="1014" r:id="rId21"/>
    <p:sldId id="1022" r:id="rId22"/>
    <p:sldId id="1040" r:id="rId23"/>
    <p:sldId id="1042" r:id="rId24"/>
    <p:sldId id="1041" r:id="rId25"/>
    <p:sldId id="1043" r:id="rId26"/>
    <p:sldId id="1044" r:id="rId27"/>
    <p:sldId id="1024" r:id="rId28"/>
    <p:sldId id="1045" r:id="rId29"/>
    <p:sldId id="1026" r:id="rId30"/>
    <p:sldId id="1046" r:id="rId31"/>
    <p:sldId id="1048" r:id="rId32"/>
    <p:sldId id="1049" r:id="rId33"/>
    <p:sldId id="1051" r:id="rId34"/>
    <p:sldId id="1028" r:id="rId35"/>
    <p:sldId id="1029" r:id="rId36"/>
    <p:sldId id="1030" r:id="rId37"/>
    <p:sldId id="1032" r:id="rId38"/>
    <p:sldId id="1052" r:id="rId39"/>
    <p:sldId id="1053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14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playing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892663" y="1430532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sports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50990" y="2132433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learn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14384" y="2789806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weather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33034" y="3429000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clean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04023" y="3994778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cloudy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846202" y="1402898"/>
            <a:ext cx="515366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1.Do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playing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swim,but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4.Can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 now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 and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六、选出每组中画线部分发音不同的一项。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igh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412" y="212397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7264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1456" y="34023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2660" y="40756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七、将下列单词分类。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778125" algn="l"/>
                <a:tab pos="63658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78125" algn="l"/>
                <a:tab pos="63658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778125" algn="l"/>
                <a:tab pos="63658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J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3660126"/>
            <a:ext cx="8496944" cy="28754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38822" y="5157192"/>
            <a:ext cx="10882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 F G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19142" y="5339651"/>
            <a:ext cx="1370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E I 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55446" y="5231929"/>
            <a:ext cx="17406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 D H J L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is clean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0334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980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本题考查交际用语。孩子说：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Dad,my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 is clean 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我的房间现在干净了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 done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做得好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，用于表扬对方做得好，符合语境；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，一般用于表示同意等；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problem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没问题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，一般用于回答请求等。根据语境可知，爸爸应该表扬孩子，故选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done,OK,No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辨析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当别人完成了一项任务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取得了某种成就或有了良好的表现时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就可以用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来表扬对方。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可以表示同意、认可、接受某个提议、情况或事物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也可以用于回应别人的话语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表示自己知道了或者明白了。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通常用来表示做某事没有困难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或者回应别人的感谢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不用客气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小事一桩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70212"/>
            <a:ext cx="1557888" cy="48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830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Mum and Dad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7264" y="854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2930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本题考查名词的单复数。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,helper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）是可数名词，其复数形式是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作名词时意为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，不符合语境。根据句子结构和语境可知，这里要用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我们是妈妈爸爸的好帮手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39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454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go out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8927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本题考查形容词辨析。根据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can’t go out to 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我们不能出去玩了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可知天气不好。只有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这种天气不适合出去玩，根据句子逻辑可知选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264" y="1690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6805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clouds go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077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clouds go 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云朵飘过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说明有很多云经过。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有风的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多云的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下雪的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7839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557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56391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run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I’m very 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anymore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6582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本题考查固定搭配。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... anymore”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run anymore.”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我不能再跑了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）放在此处不符合语境和语法。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1456" y="15544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748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九、判断下列句子与图片是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439.jpg" descr="id:21474886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6372" y="1617195"/>
            <a:ext cx="1312410" cy="1299735"/>
          </a:xfrm>
          <a:prstGeom prst="rect">
            <a:avLst/>
          </a:prstGeom>
        </p:spPr>
      </p:pic>
      <p:pic>
        <p:nvPicPr>
          <p:cNvPr id="4" name="qtf440.jpg" descr="id:21474886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1617194"/>
            <a:ext cx="1552078" cy="129973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322" y="183605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rabicPeriod"/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053859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never snows in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5250" y="3158724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 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52322" y="37269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，与图片不符，故填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66372" y="44555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1163" y="50131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三亚从不下雪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636912"/>
            <a:ext cx="111189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month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906422"/>
            <a:ext cx="111189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sweep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5180553"/>
            <a:ext cx="111189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131448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3783" y="34160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4630" y="468822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43444" y="146620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.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442.jpg" descr="id:21474886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18942" y="859029"/>
            <a:ext cx="1691536" cy="1242222"/>
          </a:xfrm>
          <a:prstGeom prst="rect">
            <a:avLst/>
          </a:prstGeom>
        </p:spPr>
      </p:pic>
      <p:pic>
        <p:nvPicPr>
          <p:cNvPr id="6" name="qtf443.jpg" descr="id:21474886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840943"/>
            <a:ext cx="2428279" cy="1242222"/>
          </a:xfrm>
          <a:prstGeom prst="rect">
            <a:avLst/>
          </a:prstGeom>
        </p:spPr>
      </p:pic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43444" y="343787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helps me clean my 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 can swim fast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2048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lots of chores to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qtf441.jpg" descr="id:214748861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7648" y="836712"/>
            <a:ext cx="1888534" cy="12997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37264" y="23311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28264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我们有许多家务活要干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360854" y="41037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妈妈帮助我打扫房间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，与图片不符，故填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360854" y="53820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苏现在游泳游得很快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，与图片相符，故填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78" y="357176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47622" y="48324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3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十、连词成句。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the,weather,What’s,today,like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05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87754" y="192571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2832" y="2636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的固定句型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weather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）作句子的主语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,today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）是时间状语，放在句末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390743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can,You,far,jump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05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7696" y="4447835"/>
            <a:ext cx="29283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cs typeface="Times New Roman" panose="02020603050405020304" pitchFamily="18" charset="0"/>
              </a:rPr>
              <a:t>can jump far</a:t>
            </a:r>
            <a:r>
              <a:rPr lang="en-US" altLang="zh-CN" dirty="0" smtClean="0"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）是句子的主语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是情态动词，后接动词原形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）是副词，修饰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，放在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56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happy,to,up,warm,my,family,I’m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05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24250" y="12865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happy to warm up my family.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98354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happy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很高兴做某事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,warm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使暖和；热身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,my 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我的家人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8610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bed,the,you,Can,make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 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05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424250" y="43936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make the bed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08692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是情态动词，放在句首构成一般疑问句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,you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）是句子的主语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整理床铺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7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rainy,cold,and,It’s,today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05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96632" y="129555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 and cold today./It’s cold and rainy today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732" y="20342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,rainy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寒冷的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）是形容词，用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连接作表语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,today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）是时间状语，放在句末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8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solidFill>
            <a:srgbClr val="E8F6FD"/>
          </a:solidFill>
        </p:spPr>
        <p:txBody>
          <a:bodyPr/>
          <a:lstStyle/>
          <a:p>
            <a:pPr indent="808038"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连词成句题的答题技巧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观察标点符号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如果是问号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通常是疑问句。如果有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、情态动词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can/may/will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可能是一般疑问句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将这些词放在句首。如果是特殊疑问词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what/how/where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则是特殊疑问句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特殊疑问词要放在句首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后面接一般疑问句。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如果是句号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一般是陈述句。陈述句的语序通常是主语在前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谓语在后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732" y="717766"/>
            <a:ext cx="1512168" cy="50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13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确定句子的主语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algn="dist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找出表示人或物的名词或代词作为句子的主语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I”“he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she”“it”“the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boy”“my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一般放在句子开头。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寻找谓语动词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找到能体现动作或状态的动词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jump”“make”“is”“are”“can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它是句子的核心部分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决定了句子的主要意思。如果有情态动词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后面要接动词原形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4606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solidFill>
            <a:srgbClr val="E8F6FD"/>
          </a:solidFill>
        </p:spPr>
        <p:txBody>
          <a:bodyPr/>
          <a:lstStyle/>
          <a:p>
            <a:pPr indent="71278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注意固定搭配和短语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2788" algn="dist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留意题目中出现的固定搭配和短语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bed”“warm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这些短语是句子的重要组成部分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要按照正确的顺序组合。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检查句子的完整性和语法正确性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278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连成句子后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检查句子是否完整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是否符合英语的语法规则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包括主谓一致、单词拼写、词性使用等方面。同时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要确保句子的意思通顺合理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539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十一、根据图片内容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tf444.jpg" descr="id:21474886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15630" y="1467503"/>
            <a:ext cx="1967808" cy="1169409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2322" y="203398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eaLnBrk="1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qtf445.jpg" descr="id:21474886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61582" y="3395083"/>
            <a:ext cx="1433824" cy="133006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2152325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10830" y="2098119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Sanya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43444" y="26919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图片显示的是高温和三亚的风景，故填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86694" y="3195995"/>
            <a:ext cx="11240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windy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43444" y="398808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显示的是大风天气，故填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0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2322" y="9708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 my 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qtf446.jpg" descr="id:2147488650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5336" y="514763"/>
            <a:ext cx="1530270" cy="147407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815088" y="1070492"/>
            <a:ext cx="2560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wash the dishes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163767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显示的是刷碗，故填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dishes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272266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rubbish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qtf447.jpg" descr="id:21474886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37567" y="2386971"/>
            <a:ext cx="1258039" cy="1618093"/>
          </a:xfrm>
          <a:prstGeom prst="rect">
            <a:avLst/>
          </a:prstGeom>
        </p:spPr>
      </p:pic>
      <p:sp>
        <p:nvSpPr>
          <p:cNvPr id="15" name="内容占位符 2"/>
          <p:cNvSpPr txBox="1">
            <a:spLocks/>
          </p:cNvSpPr>
          <p:nvPr/>
        </p:nvSpPr>
        <p:spPr bwMode="auto">
          <a:xfrm>
            <a:off x="352322" y="34299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显示的是丢垃圾，故填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53775" y="2708920"/>
            <a:ext cx="14334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take out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内容占位符 2"/>
          <p:cNvSpPr txBox="1">
            <a:spLocks/>
          </p:cNvSpPr>
          <p:nvPr/>
        </p:nvSpPr>
        <p:spPr bwMode="auto">
          <a:xfrm>
            <a:off x="360854" y="453868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8" name="qtf448.jpg" descr="id:21474886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08464" y="4259179"/>
            <a:ext cx="1387142" cy="1618093"/>
          </a:xfrm>
          <a:prstGeom prst="rect">
            <a:avLst/>
          </a:prstGeom>
        </p:spPr>
      </p:pic>
      <p:sp>
        <p:nvSpPr>
          <p:cNvPr id="19" name="内容占位符 2"/>
          <p:cNvSpPr txBox="1">
            <a:spLocks/>
          </p:cNvSpPr>
          <p:nvPr/>
        </p:nvSpPr>
        <p:spPr bwMode="auto">
          <a:xfrm>
            <a:off x="352322" y="5205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显示的是打排球的女孩，故填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volleyball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249966" y="4437112"/>
            <a:ext cx="2408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play volleyball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81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15" grpId="0"/>
      <p:bldP spid="16" grpId="0"/>
      <p:bldP spid="19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908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十二、从方框中选择合适的句子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robots can help us do chores now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真的吗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wash dishes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852936"/>
            <a:ext cx="11485848" cy="253922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help us sweep the floor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worry about the dirty rooms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cook yummy food or teach us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441645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wash dishes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它们能洗碗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,Sam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询问机器人能做什么，选项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71070" y="1770842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258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4109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44258" y="2317989"/>
            <a:ext cx="115184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cloud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34567" y="3631889"/>
            <a:ext cx="115184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8386" y="18405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2375" y="31455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80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cool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like sweeping the floor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sz="2500" b="1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</a:t>
            </a:r>
            <a:r>
              <a:rPr lang="zh-CN" altLang="zh-CN" sz="25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make our floor clean and </a:t>
            </a:r>
            <a:r>
              <a:rPr lang="en-US" altLang="zh-CN" sz="2500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en-US" altLang="zh-CN" sz="2500" spc="-3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pc="-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500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work </a:t>
            </a:r>
            <a:r>
              <a:rPr lang="en-US" altLang="zh-CN" sz="2500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快地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1988840"/>
            <a:ext cx="11368120" cy="259301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help us sweep the floor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worry about the dirty rooms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cook yummy food or teach us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46934" y="826426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A</a:t>
            </a:r>
            <a:endParaRPr lang="zh-CN" altLang="en-US" sz="25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30784"/>
            <a:ext cx="11485848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like sweeping the floor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我不喜欢扫地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的肯定回答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“Sure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make our floor clean and tidy.”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，可以推断出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在此处询问机器人能否扫地，选项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0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amazing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sz="25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Well,they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clean the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also clean the rooms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060118"/>
            <a:ext cx="11368120" cy="259301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help us sweep the floor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worry about the dirty rooms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cook yummy food or teach us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711670"/>
            <a:ext cx="11485848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从下文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 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Well,they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clean the table. And they can also clean the rooms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嗯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它们能擦桌子。它们也能打扫房间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,Sam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接着询问机器人还能做什么别的事情，选项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6974" y="829163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E</a:t>
            </a:r>
            <a:endParaRPr lang="zh-CN" altLang="en-US" sz="2500" dirty="0"/>
          </a:p>
        </p:txBody>
      </p:sp>
    </p:spTree>
    <p:extLst>
      <p:ext uri="{BB962C8B-B14F-4D97-AF65-F5344CB8AC3E}">
        <p14:creationId xmlns:p14="http://schemas.microsoft.com/office/powerpoint/2010/main" val="265679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5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in the future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未来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 can do more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for us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060848"/>
            <a:ext cx="11368120" cy="259301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help us sweep the floor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worry about the dirty rooms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cook yummy food or teach us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61036" y="845166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B</a:t>
            </a:r>
            <a:endParaRPr lang="zh-CN" altLang="en-US" sz="25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322" y="4703809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前面列举了机器人能做很多家务，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“Wow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的惊叹，选项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 rooms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承接了关于机器人做家务的话题。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18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agree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9732" y="420438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前面提到了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...in the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future,robots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do more things for us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在未来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机器人会为我们做更多的事情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脱离家务范畴，进一步阐述了机器人未来可能做的事情，符合逻辑。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69704" y="1484784"/>
            <a:ext cx="11368120" cy="263713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robots help us sweep the floor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need to worry about the dirty rooms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cook yummy food or teach us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else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其他的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do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45954" y="85446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45230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4285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“Weather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diary”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记录了一周七天的天气和大明对应的活动安排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仔细观察表格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836712"/>
            <a:ext cx="2376264" cy="39525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301415"/>
              </p:ext>
            </p:extLst>
          </p:nvPr>
        </p:nvGraphicFramePr>
        <p:xfrm>
          <a:off x="478582" y="2360984"/>
          <a:ext cx="11296378" cy="3876328"/>
        </p:xfrm>
        <a:graphic>
          <a:graphicData uri="http://schemas.openxmlformats.org/drawingml/2006/table">
            <a:tbl>
              <a:tblPr firstRow="1" firstCol="1" bandRow="1"/>
              <a:tblGrid>
                <a:gridCol w="1935338">
                  <a:extLst>
                    <a:ext uri="{9D8B030D-6E8A-4147-A177-3AD203B41FA5}">
                      <a16:colId xmlns:a16="http://schemas.microsoft.com/office/drawing/2014/main" val="380754883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499969651"/>
                    </a:ext>
                  </a:extLst>
                </a:gridCol>
                <a:gridCol w="7704856">
                  <a:extLst>
                    <a:ext uri="{9D8B030D-6E8A-4147-A177-3AD203B41FA5}">
                      <a16:colId xmlns:a16="http://schemas.microsoft.com/office/drawing/2014/main" val="3911764740"/>
                    </a:ext>
                  </a:extLst>
                </a:gridCol>
              </a:tblGrid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Daming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671464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football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675076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a kite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012969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 at home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495493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骑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bike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209010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a snowman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866202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basketball withfriends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49023"/>
                  </a:ext>
                </a:extLst>
              </a:tr>
              <a:tr h="484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 mum clean 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thehouse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491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044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on Monday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flies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homework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a kite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Thursday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854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50156" y="34201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733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 on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outside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activity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on a snowy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snowman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house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63898" y="84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3939" y="21403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 is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plays basketball with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 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       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386" y="47478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426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孩子们可以通过完成家务劳动培养自理能力、动手能力和责任心，同时也能够更好地融入家庭生活。请你介绍一下你会做的家务活吧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96366" y="2615605"/>
            <a:ext cx="113509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 with chores at home. I can do many things. I often sweep the </a:t>
            </a:r>
            <a:r>
              <a:rPr lang="en-US" altLang="zh-CN" b="1" spc="-3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 to keep it clean. </a:t>
            </a:r>
            <a:r>
              <a:rPr lang="en-US" altLang="zh-CN" b="1" spc="-3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Also,I</a:t>
            </a:r>
            <a:r>
              <a:rPr lang="en-US" altLang="zh-CN" b="1" spc="-3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washing the dishes after meals. Sometimes,</a:t>
            </a:r>
          </a:p>
          <a:p>
            <a:pPr algn="l" eaLnBrk="1" hangingPunct="0">
              <a:spcAft>
                <a:spcPts val="0"/>
              </a:spcAft>
            </a:pPr>
            <a:r>
              <a:rPr lang="en-US" altLang="zh-CN" b="1" spc="-2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make my bed in the morning. Helping with these chores makes our home </a:t>
            </a:r>
          </a:p>
          <a:p>
            <a:pPr algn="l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comfortable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舒适的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52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家务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可以先总体上介绍自己会做很多家务。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列举具体会做的项目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比如扫地、洗碗、整理床铺、擦桌子等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每种家务可以简单说明一下什么时候做或者为什么做。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可以说一下帮忙做家务的感受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比如让自己更独立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让家更整洁等等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98" y="764123"/>
            <a:ext cx="1440954" cy="44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219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表示家务的短语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扫地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,wash the dishes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,make the bed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整理床铺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,clean the table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擦桌子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,wash the clothes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洗衣服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,take out the rubbish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倒垃圾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,sometimes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感受类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它让我们的家干净。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帮助父母我感到很开心。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6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判断所听内容与图片是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79" y="1512713"/>
            <a:ext cx="6650255" cy="133386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270255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436.jpg" descr="id:21474885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61173" y="1484784"/>
            <a:ext cx="1546823" cy="1248081"/>
          </a:xfrm>
          <a:prstGeom prst="rect">
            <a:avLst/>
          </a:prstGeom>
        </p:spPr>
      </p:pic>
      <p:pic>
        <p:nvPicPr>
          <p:cNvPr id="7" name="qtf437.jpg" descr="id:214748857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421262" y="1502540"/>
            <a:ext cx="930528" cy="1248081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225283"/>
            <a:ext cx="760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Daniel can’t jump high.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1163" y="3891111"/>
            <a:ext cx="760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play outside because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she’sill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592607"/>
            <a:ext cx="760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Oh,no,Coco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clean the floor now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1336" y="5228372"/>
            <a:ext cx="760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and warm today.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51163" y="5858688"/>
            <a:ext cx="76098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 a big surprise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486694" y="2813149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006974" y="2841894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391735" y="2833529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710841" y="2833772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834329" y="2833016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188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and warm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snowy 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19710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rainy or sunny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672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like today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5456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play volleyball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14850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9508" y="2772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8035" y="40756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easy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Yes,please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6738" algn="l"/>
                <a:tab pos="6188075" algn="l"/>
                <a:tab pos="71739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2159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help me sweep the floor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outside to play now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9212" y="16376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82638" y="29338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998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can’t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345488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803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Sam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swim fast.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22032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Lingling play ping-pong well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 can’t.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08" y="14868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6142" y="40372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girl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21297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chores can you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the beds.</a:t>
            </a:r>
          </a:p>
        </p:txBody>
      </p:sp>
      <p:sp>
        <p:nvSpPr>
          <p:cNvPr id="4" name="矩形 3"/>
          <p:cNvSpPr/>
          <p:nvPr/>
        </p:nvSpPr>
        <p:spPr>
          <a:xfrm>
            <a:off x="982638" y="863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04400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and warm.</a:t>
            </a:r>
          </a:p>
        </p:txBody>
      </p:sp>
      <p:sp>
        <p:nvSpPr>
          <p:cNvPr id="4" name="矩形 3"/>
          <p:cNvSpPr/>
          <p:nvPr/>
        </p:nvSpPr>
        <p:spPr>
          <a:xfrm>
            <a:off x="910630" y="8264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58204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cold or hot in Sanya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4736" y="34164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3434</Words>
  <Application>Microsoft Office PowerPoint</Application>
  <PresentationFormat>自定义</PresentationFormat>
  <Paragraphs>325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362</cp:revision>
  <dcterms:created xsi:type="dcterms:W3CDTF">2020-11-06T05:24:00Z</dcterms:created>
  <dcterms:modified xsi:type="dcterms:W3CDTF">2025-06-30T07:34:00Z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